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5" r:id="rId11"/>
    <p:sldId id="271" r:id="rId12"/>
    <p:sldId id="272" r:id="rId13"/>
    <p:sldId id="267" r:id="rId14"/>
    <p:sldId id="268" r:id="rId15"/>
    <p:sldId id="282" r:id="rId16"/>
    <p:sldId id="270" r:id="rId17"/>
    <p:sldId id="280" r:id="rId18"/>
    <p:sldId id="281" r:id="rId19"/>
    <p:sldId id="273" r:id="rId20"/>
    <p:sldId id="274" r:id="rId21"/>
    <p:sldId id="269" r:id="rId22"/>
    <p:sldId id="262" r:id="rId23"/>
    <p:sldId id="275" r:id="rId24"/>
    <p:sldId id="276" r:id="rId25"/>
    <p:sldId id="277" r:id="rId26"/>
    <p:sldId id="278" r:id="rId27"/>
    <p:sldId id="279" r:id="rId28"/>
  </p:sldIdLst>
  <p:sldSz cx="9144000" cy="5715000" type="screen16x1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3849"/>
    <a:srgbClr val="9CAEB7"/>
    <a:srgbClr val="D1D5DA"/>
    <a:srgbClr val="42B983"/>
    <a:srgbClr val="00ADA9"/>
    <a:srgbClr val="E60012"/>
    <a:srgbClr val="F6F8FA"/>
    <a:srgbClr val="3044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24"/>
    <p:restoredTop sz="94713"/>
  </p:normalViewPr>
  <p:slideViewPr>
    <p:cSldViewPr snapToGrid="0" snapToObjects="1">
      <p:cViewPr>
        <p:scale>
          <a:sx n="140" d="100"/>
          <a:sy n="140" d="100"/>
        </p:scale>
        <p:origin x="2416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9" d="100"/>
        <a:sy n="189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JP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1E7A5B-AECA-5841-8136-C310DD25D7B8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BDA634-783E-3B4E-A232-1E924DAA27D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9961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kumimoji="1"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99713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2613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58356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3100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41936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20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3021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77164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20086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3182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9761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1861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3819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5369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1726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BDA634-783E-3B4E-A232-1E924DAA27D2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42679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342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43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6092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87333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9022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9625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8572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255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41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4583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6792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7449E3-92CB-6D49-B23C-07AE7C09258F}" type="datetimeFigureOut">
              <a:rPr kumimoji="1" lang="ja-JP" altLang="en-US" smtClean="0"/>
              <a:t>2019/8/30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087CC4-36EA-8346-8D43-9D39F517D20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0747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B7212752-17F2-1A4B-A767-FFF076B83A01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EC765903-FF92-3844-98DA-A890D9CE321F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D9556CB-AFD9-D147-8958-8C65D24C5E77}"/>
              </a:ext>
            </a:extLst>
          </p:cNvPr>
          <p:cNvSpPr txBox="1"/>
          <p:nvPr/>
        </p:nvSpPr>
        <p:spPr>
          <a:xfrm>
            <a:off x="786349" y="2565112"/>
            <a:ext cx="75713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第二四半期のインターンシップレビュー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1ACD6229-5D8F-2F42-A224-01C9DC6B9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652" y="3947358"/>
            <a:ext cx="5080000" cy="9652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52D8C0E9-8BDF-AC4A-8B5A-2F6002672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49" y="1027042"/>
            <a:ext cx="3467844" cy="506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795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NAIST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185178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何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をしたか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4879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400" b="1" dirty="0" err="1">
                <a:solidFill>
                  <a:srgbClr val="273849"/>
                </a:solidFill>
                <a:latin typeface="Helvetica" pitchFamily="2" charset="0"/>
              </a:rPr>
              <a:t>Tensorflow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を使った画像の判別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04F9706-2022-4C4C-8AF9-904CEA0A9B77}"/>
              </a:ext>
            </a:extLst>
          </p:cNvPr>
          <p:cNvSpPr txBox="1"/>
          <p:nvPr/>
        </p:nvSpPr>
        <p:spPr>
          <a:xfrm>
            <a:off x="745839" y="2515158"/>
            <a:ext cx="3656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400" b="1" dirty="0">
                <a:solidFill>
                  <a:srgbClr val="273849"/>
                </a:solidFill>
                <a:latin typeface="Helvetica" pitchFamily="2" charset="0"/>
              </a:rPr>
              <a:t>P2P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を使った分散処理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F97B80D8-7182-9443-8A39-63C7DC63699B}"/>
              </a:ext>
            </a:extLst>
          </p:cNvPr>
          <p:cNvSpPr txBox="1"/>
          <p:nvPr/>
        </p:nvSpPr>
        <p:spPr>
          <a:xfrm>
            <a:off x="745839" y="1962301"/>
            <a:ext cx="48796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400" b="1" dirty="0" err="1">
                <a:solidFill>
                  <a:srgbClr val="273849"/>
                </a:solidFill>
                <a:latin typeface="Helvetica" pitchFamily="2" charset="0"/>
              </a:rPr>
              <a:t>Tensorflow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を使った画像の復元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角丸四角形 10">
            <a:extLst>
              <a:ext uri="{FF2B5EF4-FFF2-40B4-BE49-F238E27FC236}">
                <a16:creationId xmlns:a16="http://schemas.microsoft.com/office/drawing/2014/main" id="{EA0BF52E-48CB-074C-A65E-F2FDD96228FB}"/>
              </a:ext>
            </a:extLst>
          </p:cNvPr>
          <p:cNvSpPr/>
          <p:nvPr/>
        </p:nvSpPr>
        <p:spPr>
          <a:xfrm>
            <a:off x="1555485" y="4855942"/>
            <a:ext cx="3937178" cy="584776"/>
          </a:xfrm>
          <a:prstGeom prst="roundRect">
            <a:avLst>
              <a:gd name="adj" fmla="val 4402"/>
            </a:avLst>
          </a:prstGeom>
          <a:solidFill>
            <a:srgbClr val="F6F8FA"/>
          </a:solidFill>
          <a:ln>
            <a:solidFill>
              <a:srgbClr val="D1D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200" b="1" dirty="0" err="1">
                <a:solidFill>
                  <a:srgbClr val="273849"/>
                </a:solidFill>
                <a:latin typeface="Helvetica" pitchFamily="2" charset="0"/>
              </a:rPr>
              <a:t>Tensorflow</a:t>
            </a:r>
            <a:r>
              <a:rPr kumimoji="1" lang="ja-JP" altLang="en-US" sz="1200" b="1">
                <a:solidFill>
                  <a:srgbClr val="273849"/>
                </a:solidFill>
                <a:latin typeface="Helvetica" pitchFamily="2" charset="0"/>
              </a:rPr>
              <a:t>は</a:t>
            </a:r>
            <a:r>
              <a:rPr kumimoji="1" lang="en-US" altLang="ja-JP" sz="1200" b="1" dirty="0">
                <a:solidFill>
                  <a:srgbClr val="273849"/>
                </a:solidFill>
                <a:latin typeface="Helvetica" pitchFamily="2" charset="0"/>
              </a:rPr>
              <a:t>Google</a:t>
            </a:r>
            <a:r>
              <a:rPr kumimoji="1" lang="ja-JP" altLang="en-US" sz="1200" b="1">
                <a:solidFill>
                  <a:srgbClr val="273849"/>
                </a:solidFill>
                <a:latin typeface="Helvetica" pitchFamily="2" charset="0"/>
              </a:rPr>
              <a:t>がオープンソースで配布している機械学習用ライブラリです。</a:t>
            </a:r>
            <a:endParaRPr kumimoji="1" lang="en-US" altLang="ja-JP" sz="12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791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NAIST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4852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実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習内容とは別に体験したこと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74013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400" b="1" dirty="0">
                <a:solidFill>
                  <a:srgbClr val="273849"/>
                </a:solidFill>
                <a:latin typeface="Helvetica" pitchFamily="2" charset="0"/>
              </a:rPr>
              <a:t>M1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と</a:t>
            </a:r>
            <a:r>
              <a:rPr kumimoji="1" lang="en-US" altLang="ja-JP" sz="2400" b="1" dirty="0">
                <a:solidFill>
                  <a:srgbClr val="273849"/>
                </a:solidFill>
                <a:latin typeface="Helvetica" pitchFamily="2" charset="0"/>
              </a:rPr>
              <a:t>M2(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留学生</a:t>
            </a:r>
            <a:r>
              <a:rPr kumimoji="1" lang="en-US" altLang="ja-JP" sz="24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の研究内容を聞かせていただいた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04F9706-2022-4C4C-8AF9-904CEA0A9B77}"/>
              </a:ext>
            </a:extLst>
          </p:cNvPr>
          <p:cNvSpPr txBox="1"/>
          <p:nvPr/>
        </p:nvSpPr>
        <p:spPr>
          <a:xfrm>
            <a:off x="745839" y="2134313"/>
            <a:ext cx="3570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・学生や先生方とのお話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23C3AA9-B190-AC4F-968E-B1A3A173C1F7}"/>
              </a:ext>
            </a:extLst>
          </p:cNvPr>
          <p:cNvSpPr txBox="1"/>
          <p:nvPr/>
        </p:nvSpPr>
        <p:spPr>
          <a:xfrm>
            <a:off x="745839" y="2857500"/>
            <a:ext cx="78790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・コネや就職情報、学生生活について教えていただいた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D27B2E7F-1ADC-C945-8461-0E61F7F9579A}"/>
              </a:ext>
            </a:extLst>
          </p:cNvPr>
          <p:cNvSpPr txBox="1"/>
          <p:nvPr/>
        </p:nvSpPr>
        <p:spPr>
          <a:xfrm>
            <a:off x="745839" y="3580687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b="1">
                <a:solidFill>
                  <a:srgbClr val="273849"/>
                </a:solidFill>
                <a:latin typeface="Helvetica" pitchFamily="2" charset="0"/>
              </a:rPr>
              <a:t>・焼肉ゴチになった</a:t>
            </a:r>
            <a:endParaRPr kumimoji="1" lang="en-US" altLang="ja-JP" sz="24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8903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NAIST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551946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奈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良先端科学技術大学院大学の魅力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71384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1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つのタームが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1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ヶ月なので、時間割をユニークに設定可能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04F9706-2022-4C4C-8AF9-904CEA0A9B77}"/>
              </a:ext>
            </a:extLst>
          </p:cNvPr>
          <p:cNvSpPr txBox="1"/>
          <p:nvPr/>
        </p:nvSpPr>
        <p:spPr>
          <a:xfrm>
            <a:off x="1212044" y="1809554"/>
            <a:ext cx="5081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&gt; 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好きな期間に授業をなくしてやりたいことができる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55DB19A-2702-A647-858D-4E0E401F9F4A}"/>
              </a:ext>
            </a:extLst>
          </p:cNvPr>
          <p:cNvSpPr txBox="1"/>
          <p:nvPr/>
        </p:nvSpPr>
        <p:spPr>
          <a:xfrm>
            <a:off x="747013" y="2244687"/>
            <a:ext cx="3005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・大企業へのコネが絶大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E1657EC2-0598-3044-80E1-3F3B5F201E96}"/>
              </a:ext>
            </a:extLst>
          </p:cNvPr>
          <p:cNvSpPr txBox="1"/>
          <p:nvPr/>
        </p:nvSpPr>
        <p:spPr>
          <a:xfrm>
            <a:off x="1390929" y="2641413"/>
            <a:ext cx="62311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&gt; 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日産、ソニー、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AWS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、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Yahoo!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などから毎年数人分推薦枠が来る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6A1AD75B-D13D-AC46-BBEF-E0578BCABB00}"/>
              </a:ext>
            </a:extLst>
          </p:cNvPr>
          <p:cNvSpPr txBox="1"/>
          <p:nvPr/>
        </p:nvSpPr>
        <p:spPr>
          <a:xfrm>
            <a:off x="747013" y="3136196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・ほぼ確実に志望した研究室に配属される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7F15CFB9-A969-8A4F-8A93-35A7DC35A4D8}"/>
              </a:ext>
            </a:extLst>
          </p:cNvPr>
          <p:cNvSpPr txBox="1"/>
          <p:nvPr/>
        </p:nvSpPr>
        <p:spPr>
          <a:xfrm>
            <a:off x="1390929" y="3544148"/>
            <a:ext cx="609493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&gt; 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毎年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1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研究室約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12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人を上限としているが、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2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人のところもあれば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　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50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人の学生が所属しているところもある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5" name="角丸四角形 14">
            <a:extLst>
              <a:ext uri="{FF2B5EF4-FFF2-40B4-BE49-F238E27FC236}">
                <a16:creationId xmlns:a16="http://schemas.microsoft.com/office/drawing/2014/main" id="{759BDB2B-21A8-C649-B8B0-FA8078DBED81}"/>
              </a:ext>
            </a:extLst>
          </p:cNvPr>
          <p:cNvSpPr/>
          <p:nvPr/>
        </p:nvSpPr>
        <p:spPr>
          <a:xfrm>
            <a:off x="1555485" y="4855942"/>
            <a:ext cx="3937178" cy="584776"/>
          </a:xfrm>
          <a:prstGeom prst="roundRect">
            <a:avLst>
              <a:gd name="adj" fmla="val 4402"/>
            </a:avLst>
          </a:prstGeom>
          <a:solidFill>
            <a:srgbClr val="F6F8FA"/>
          </a:solidFill>
          <a:ln>
            <a:solidFill>
              <a:srgbClr val="D1D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200" b="1">
                <a:solidFill>
                  <a:srgbClr val="273849"/>
                </a:solidFill>
                <a:latin typeface="Helvetica" pitchFamily="2" charset="0"/>
              </a:rPr>
              <a:t>阪大や京大のように各研究室に教授、准教授、助教など大人がたくさんいる</a:t>
            </a:r>
          </a:p>
        </p:txBody>
      </p:sp>
    </p:spTree>
    <p:extLst>
      <p:ext uri="{BB962C8B-B14F-4D97-AF65-F5344CB8AC3E}">
        <p14:creationId xmlns:p14="http://schemas.microsoft.com/office/powerpoint/2010/main" val="307902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1" grpId="0"/>
      <p:bldP spid="12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A75095B-764E-2E4A-86DF-C5E3C81EB16B}"/>
              </a:ext>
            </a:extLst>
          </p:cNvPr>
          <p:cNvSpPr txBox="1"/>
          <p:nvPr/>
        </p:nvSpPr>
        <p:spPr>
          <a:xfrm>
            <a:off x="402629" y="274282"/>
            <a:ext cx="55627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nternship story at</a:t>
            </a:r>
          </a:p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S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oftbank Group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C83A8E4-93AD-F04C-A826-F164DFB4D338}"/>
              </a:ext>
            </a:extLst>
          </p:cNvPr>
          <p:cNvSpPr txBox="1"/>
          <p:nvPr/>
        </p:nvSpPr>
        <p:spPr>
          <a:xfrm>
            <a:off x="920640" y="1843942"/>
            <a:ext cx="6186309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六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本木の高層ビルでネットワーク統括の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エンジニアインターンをしてきました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5CFB22B-CB5D-4F4B-8D63-571E8274CB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629" y="2735279"/>
            <a:ext cx="4295802" cy="2816525"/>
          </a:xfrm>
          <a:prstGeom prst="rect">
            <a:avLst/>
          </a:prstGeom>
        </p:spPr>
      </p:pic>
      <p:sp>
        <p:nvSpPr>
          <p:cNvPr id="11" name="平行四辺形 10">
            <a:extLst>
              <a:ext uri="{FF2B5EF4-FFF2-40B4-BE49-F238E27FC236}">
                <a16:creationId xmlns:a16="http://schemas.microsoft.com/office/drawing/2014/main" id="{A1DE762C-8152-1841-9B64-59B378E6EF69}"/>
              </a:ext>
            </a:extLst>
          </p:cNvPr>
          <p:cNvSpPr/>
          <p:nvPr/>
        </p:nvSpPr>
        <p:spPr>
          <a:xfrm>
            <a:off x="2865982" y="3884576"/>
            <a:ext cx="4912859" cy="81201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44E688ED-5254-9444-9812-DCA25B413695}"/>
              </a:ext>
            </a:extLst>
          </p:cNvPr>
          <p:cNvSpPr txBox="1"/>
          <p:nvPr/>
        </p:nvSpPr>
        <p:spPr>
          <a:xfrm>
            <a:off x="4738460" y="3576799"/>
            <a:ext cx="32047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アークヒルズ仙石森山タワー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34〜39F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140CD63-E210-414D-AA8F-D548F3A94C5B}"/>
              </a:ext>
            </a:extLst>
          </p:cNvPr>
          <p:cNvSpPr txBox="1"/>
          <p:nvPr/>
        </p:nvSpPr>
        <p:spPr>
          <a:xfrm>
            <a:off x="4738460" y="3963203"/>
            <a:ext cx="2537874" cy="1030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東京メトロ</a:t>
            </a:r>
            <a:endParaRPr kumimoji="1" lang="en-US" altLang="ja-JP" sz="14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　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   </a:t>
            </a: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南北線　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 </a:t>
            </a: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六本木一丁目駅</a:t>
            </a:r>
            <a:endParaRPr kumimoji="1" lang="en-US" altLang="ja-JP" sz="14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　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   </a:t>
            </a: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日比谷線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 </a:t>
            </a: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神谷町</a:t>
            </a:r>
            <a:endParaRPr kumimoji="1" lang="en-US" altLang="ja-JP" sz="14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ドーナツ 7">
            <a:extLst>
              <a:ext uri="{FF2B5EF4-FFF2-40B4-BE49-F238E27FC236}">
                <a16:creationId xmlns:a16="http://schemas.microsoft.com/office/drawing/2014/main" id="{2F504255-CAB3-B94A-89D8-1C4F79FFBD2D}"/>
              </a:ext>
            </a:extLst>
          </p:cNvPr>
          <p:cNvSpPr/>
          <p:nvPr/>
        </p:nvSpPr>
        <p:spPr>
          <a:xfrm>
            <a:off x="4808860" y="4387754"/>
            <a:ext cx="263456" cy="263456"/>
          </a:xfrm>
          <a:prstGeom prst="donut">
            <a:avLst>
              <a:gd name="adj" fmla="val 17275"/>
            </a:avLst>
          </a:prstGeom>
          <a:solidFill>
            <a:srgbClr val="00ADA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tx1"/>
                </a:solidFill>
                <a:latin typeface="Helvetica" pitchFamily="2" charset="0"/>
              </a:rPr>
              <a:t>N</a:t>
            </a:r>
            <a:endParaRPr kumimoji="1" lang="ja-JP" altLang="en-US" sz="1000" b="1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7" name="ドーナツ 16">
            <a:extLst>
              <a:ext uri="{FF2B5EF4-FFF2-40B4-BE49-F238E27FC236}">
                <a16:creationId xmlns:a16="http://schemas.microsoft.com/office/drawing/2014/main" id="{479D3C70-3C6E-2D4D-A460-9AB786F9A81A}"/>
              </a:ext>
            </a:extLst>
          </p:cNvPr>
          <p:cNvSpPr/>
          <p:nvPr/>
        </p:nvSpPr>
        <p:spPr>
          <a:xfrm>
            <a:off x="4808769" y="4703968"/>
            <a:ext cx="263456" cy="263456"/>
          </a:xfrm>
          <a:prstGeom prst="donut">
            <a:avLst>
              <a:gd name="adj" fmla="val 17275"/>
            </a:avLst>
          </a:prstGeom>
          <a:solidFill>
            <a:srgbClr val="9CAEB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tx1"/>
                </a:solidFill>
                <a:latin typeface="Helvetica" pitchFamily="2" charset="0"/>
              </a:rPr>
              <a:t>H</a:t>
            </a:r>
            <a:endParaRPr kumimoji="1" lang="ja-JP" altLang="en-US" sz="1000" b="1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12" name="角丸四角形 11">
            <a:extLst>
              <a:ext uri="{FF2B5EF4-FFF2-40B4-BE49-F238E27FC236}">
                <a16:creationId xmlns:a16="http://schemas.microsoft.com/office/drawing/2014/main" id="{51D5884B-5276-444E-8F8A-C05A7FF5890D}"/>
              </a:ext>
            </a:extLst>
          </p:cNvPr>
          <p:cNvSpPr/>
          <p:nvPr/>
        </p:nvSpPr>
        <p:spPr>
          <a:xfrm>
            <a:off x="4813048" y="2824381"/>
            <a:ext cx="2160740" cy="591709"/>
          </a:xfrm>
          <a:prstGeom prst="roundRect">
            <a:avLst>
              <a:gd name="adj" fmla="val 4402"/>
            </a:avLst>
          </a:prstGeom>
          <a:solidFill>
            <a:srgbClr val="F6F8FA"/>
          </a:solidFill>
          <a:ln>
            <a:solidFill>
              <a:srgbClr val="D1D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b="1">
                <a:solidFill>
                  <a:srgbClr val="273849"/>
                </a:solidFill>
                <a:latin typeface="Helvetica" pitchFamily="2" charset="0"/>
              </a:rPr>
              <a:t>日本で</a:t>
            </a:r>
            <a:r>
              <a:rPr kumimoji="1" lang="en-US" altLang="ja-JP" sz="1200" b="1" dirty="0">
                <a:solidFill>
                  <a:srgbClr val="273849"/>
                </a:solidFill>
                <a:latin typeface="Helvetica" pitchFamily="2" charset="0"/>
              </a:rPr>
              <a:t>30</a:t>
            </a:r>
            <a:r>
              <a:rPr kumimoji="1" lang="ja-JP" altLang="en-US" sz="1200" b="1">
                <a:solidFill>
                  <a:srgbClr val="273849"/>
                </a:solidFill>
                <a:latin typeface="Helvetica" pitchFamily="2" charset="0"/>
              </a:rPr>
              <a:t>番目に高いビル</a:t>
            </a:r>
            <a:r>
              <a:rPr kumimoji="1" lang="en-US" altLang="ja-JP" sz="1200" b="1" dirty="0">
                <a:solidFill>
                  <a:srgbClr val="273849"/>
                </a:solidFill>
                <a:latin typeface="Helvetica" pitchFamily="2" charset="0"/>
              </a:rPr>
              <a:t>!!</a:t>
            </a:r>
            <a:endParaRPr kumimoji="1" lang="ja-JP" altLang="en-US" sz="1200" b="1">
              <a:solidFill>
                <a:srgbClr val="273849"/>
              </a:solidFill>
              <a:latin typeface="Helvetica" pitchFamily="2" charset="0"/>
            </a:endParaRPr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A3B4531B-F885-0E45-925A-EC34275340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900000">
            <a:off x="9334865" y="5445270"/>
            <a:ext cx="6441847" cy="2322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008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1597 0.01445 L -2.00226 -1.5058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323" y="-76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8515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概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要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7175362" cy="30875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参加コース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システムエンジニア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配属部門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 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IT&amp;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ネットワーク統括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業務内容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 　監視運用システムの開発保守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雇用期間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 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9/2 ~ 9/13  (9:00 ~ 17:45 or 10:00 ~ 18:45)</a:t>
            </a: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42B983"/>
                </a:solidFill>
                <a:latin typeface="Helvetica" pitchFamily="2" charset="0"/>
              </a:rPr>
              <a:t>  </a:t>
            </a: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給</a:t>
            </a:r>
            <a:r>
              <a:rPr kumimoji="1" lang="en-US" altLang="ja-JP" sz="2000" b="1" dirty="0">
                <a:solidFill>
                  <a:srgbClr val="42B983"/>
                </a:solidFill>
                <a:latin typeface="Helvetica" pitchFamily="2" charset="0"/>
              </a:rPr>
              <a:t>   </a:t>
            </a: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与　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　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 　時給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990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円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194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21852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正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確な部署名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6495689" cy="431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ja-JP" altLang="en-US" sz="2000" b="1">
                <a:solidFill>
                  <a:srgbClr val="42B983"/>
                </a:solidFill>
                <a:latin typeface="Helvetica" pitchFamily="2" charset="0"/>
              </a:rPr>
              <a:t>ソ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フトバンク株式会社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-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テクノロジーユニット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- IT&amp;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ネットワーク統括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	- IT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運用本部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		-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運用システム統括部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			-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プラットフォームシステム開発部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				-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システム開発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2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課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2" name="円/楕円 1">
            <a:extLst>
              <a:ext uri="{FF2B5EF4-FFF2-40B4-BE49-F238E27FC236}">
                <a16:creationId xmlns:a16="http://schemas.microsoft.com/office/drawing/2014/main" id="{907F9895-351D-084D-AE5F-415703B98C6A}"/>
              </a:ext>
            </a:extLst>
          </p:cNvPr>
          <p:cNvSpPr/>
          <p:nvPr/>
        </p:nvSpPr>
        <p:spPr>
          <a:xfrm rot="900000">
            <a:off x="5362866" y="1298448"/>
            <a:ext cx="2386585" cy="1655064"/>
          </a:xfrm>
          <a:prstGeom prst="ellipse">
            <a:avLst/>
          </a:prstGeom>
          <a:solidFill>
            <a:srgbClr val="D1D5DA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b="1">
                <a:solidFill>
                  <a:srgbClr val="273849"/>
                </a:solidFill>
              </a:rPr>
              <a:t>長い！</a:t>
            </a:r>
          </a:p>
        </p:txBody>
      </p:sp>
    </p:spTree>
    <p:extLst>
      <p:ext uri="{BB962C8B-B14F-4D97-AF65-F5344CB8AC3E}">
        <p14:creationId xmlns:p14="http://schemas.microsoft.com/office/powerpoint/2010/main" val="700455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21852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ス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ケジュール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6976590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初日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オリエンテーション・挨拶回り・飲み会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2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会議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(</a:t>
            </a:r>
            <a:r>
              <a:rPr kumimoji="1" lang="ja-JP" altLang="en-US" sz="1400" b="1">
                <a:solidFill>
                  <a:srgbClr val="273849"/>
                </a:solidFill>
                <a:latin typeface="Helvetica" pitchFamily="2" charset="0"/>
              </a:rPr>
              <a:t>要件定義</a:t>
            </a:r>
            <a:r>
              <a:rPr kumimoji="1" lang="en-US" altLang="ja-JP" sz="14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・環境構築・社内見学会・交流会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3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ヒアリング・開発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4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開発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5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開発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6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開発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7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開発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8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プレゼン準備・微修正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9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  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プレゼン準備・微修正・エンジニアミートアップ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10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日目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...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発表、終了オリエン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929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28520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具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体的な開発内容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4903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社内のサーバ管理システムの可視化システムの開発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DCC5DF-D3FF-3446-8023-548EBB265CD1}"/>
              </a:ext>
            </a:extLst>
          </p:cNvPr>
          <p:cNvSpPr txBox="1"/>
          <p:nvPr/>
        </p:nvSpPr>
        <p:spPr>
          <a:xfrm>
            <a:off x="828386" y="1617626"/>
            <a:ext cx="27478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ネットが使えない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ThinkPad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992E101-CFD7-2A4D-801D-D7B5F845E12B}"/>
              </a:ext>
            </a:extLst>
          </p:cNvPr>
          <p:cNvSpPr txBox="1"/>
          <p:nvPr/>
        </p:nvSpPr>
        <p:spPr>
          <a:xfrm>
            <a:off x="828386" y="2087142"/>
            <a:ext cx="51090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Chrome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入ってない、エディタは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vim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とメモ帳のみ</a:t>
            </a:r>
            <a:r>
              <a:rPr kumimoji="1" lang="en-US" altLang="ja-JP" sz="1600" b="1" dirty="0" err="1">
                <a:solidFill>
                  <a:srgbClr val="273849"/>
                </a:solidFill>
                <a:latin typeface="Helvetica" pitchFamily="2" charset="0"/>
              </a:rPr>
              <a:t>orz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380226-3639-FB42-B20E-116E98C9506E}"/>
              </a:ext>
            </a:extLst>
          </p:cNvPr>
          <p:cNvSpPr txBox="1"/>
          <p:nvPr/>
        </p:nvSpPr>
        <p:spPr>
          <a:xfrm>
            <a:off x="828386" y="2556658"/>
            <a:ext cx="38459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しかし部長直々の依頼なので断れない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5C9C6A-74F9-004B-A4CB-9E9F97FB84EB}"/>
              </a:ext>
            </a:extLst>
          </p:cNvPr>
          <p:cNvSpPr txBox="1"/>
          <p:nvPr/>
        </p:nvSpPr>
        <p:spPr>
          <a:xfrm>
            <a:off x="828386" y="3023352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ほげ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39FF305-1681-B048-B160-1CEAE00CA7D2}"/>
              </a:ext>
            </a:extLst>
          </p:cNvPr>
          <p:cNvSpPr txBox="1"/>
          <p:nvPr/>
        </p:nvSpPr>
        <p:spPr>
          <a:xfrm>
            <a:off x="828386" y="349286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ほげ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7C8DC4A-BF81-6B45-89CC-30D5DD2D4FEC}"/>
              </a:ext>
            </a:extLst>
          </p:cNvPr>
          <p:cNvSpPr txBox="1"/>
          <p:nvPr/>
        </p:nvSpPr>
        <p:spPr>
          <a:xfrm>
            <a:off x="828386" y="3959562"/>
            <a:ext cx="24416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このページ要修正かもね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644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1" grpId="0"/>
      <p:bldP spid="12" grpId="0"/>
      <p:bldP spid="13" grpId="0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351891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面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白いなと思ったコト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東大京大ゴロゴロいる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DCC5DF-D3FF-3446-8023-548EBB265CD1}"/>
              </a:ext>
            </a:extLst>
          </p:cNvPr>
          <p:cNvSpPr txBox="1"/>
          <p:nvPr/>
        </p:nvSpPr>
        <p:spPr>
          <a:xfrm>
            <a:off x="828386" y="1617626"/>
            <a:ext cx="5724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会社に入るのに保安検査場より厳重なゲートをくぐったり、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992E101-CFD7-2A4D-801D-D7B5F845E12B}"/>
              </a:ext>
            </a:extLst>
          </p:cNvPr>
          <p:cNvSpPr txBox="1"/>
          <p:nvPr/>
        </p:nvSpPr>
        <p:spPr>
          <a:xfrm>
            <a:off x="828386" y="2087142"/>
            <a:ext cx="5519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社員証の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IC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で通ったドアなどにログを残さないといけない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380226-3639-FB42-B20E-116E98C9506E}"/>
              </a:ext>
            </a:extLst>
          </p:cNvPr>
          <p:cNvSpPr txBox="1"/>
          <p:nvPr/>
        </p:nvSpPr>
        <p:spPr>
          <a:xfrm>
            <a:off x="828386" y="2556658"/>
            <a:ext cx="59298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特に厳重な部屋は改札のようなところに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セキュリティカードのようなものをスキャンしないといけない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5C9C6A-74F9-004B-A4CB-9E9F97FB84EB}"/>
              </a:ext>
            </a:extLst>
          </p:cNvPr>
          <p:cNvSpPr txBox="1"/>
          <p:nvPr/>
        </p:nvSpPr>
        <p:spPr>
          <a:xfrm>
            <a:off x="828386" y="3272395"/>
            <a:ext cx="3672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初めて見た。ダブルデッキエレベータ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39FF305-1681-B048-B160-1CEAE00CA7D2}"/>
              </a:ext>
            </a:extLst>
          </p:cNvPr>
          <p:cNvSpPr txBox="1"/>
          <p:nvPr/>
        </p:nvSpPr>
        <p:spPr>
          <a:xfrm>
            <a:off x="828386" y="3741911"/>
            <a:ext cx="5724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監視や開発など様々な部署があったけどどれもレベル高い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7C8DC4A-BF81-6B45-89CC-30D5DD2D4FEC}"/>
              </a:ext>
            </a:extLst>
          </p:cNvPr>
          <p:cNvSpPr txBox="1"/>
          <p:nvPr/>
        </p:nvSpPr>
        <p:spPr>
          <a:xfrm>
            <a:off x="828386" y="4208605"/>
            <a:ext cx="64075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部隊が非常に細かく分かれているが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SE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は運用統括の部署になるので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マネジメントが非常にしやすい構造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11CDB5E-8DC1-2044-A30F-F9210C3DDC67}"/>
              </a:ext>
            </a:extLst>
          </p:cNvPr>
          <p:cNvSpPr txBox="1"/>
          <p:nvPr/>
        </p:nvSpPr>
        <p:spPr>
          <a:xfrm>
            <a:off x="5779008" y="84124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このページも要修正かな</a:t>
            </a:r>
          </a:p>
        </p:txBody>
      </p:sp>
    </p:spTree>
    <p:extLst>
      <p:ext uri="{BB962C8B-B14F-4D97-AF65-F5344CB8AC3E}">
        <p14:creationId xmlns:p14="http://schemas.microsoft.com/office/powerpoint/2010/main" val="278332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1" grpId="0"/>
      <p:bldP spid="12" grpId="0"/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502252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ソ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フトバンク</a:t>
            </a:r>
            <a:r>
              <a:rPr kumimoji="1" lang="en-US" altLang="ja-JP" sz="1100" b="1" dirty="0">
                <a:solidFill>
                  <a:srgbClr val="273849"/>
                </a:solidFill>
                <a:latin typeface="Helvetica" pitchFamily="2" charset="0"/>
              </a:rPr>
              <a:t>(</a:t>
            </a:r>
            <a:r>
              <a:rPr kumimoji="1" lang="ja-JP" altLang="en-US" sz="1100" b="1">
                <a:solidFill>
                  <a:srgbClr val="273849"/>
                </a:solidFill>
                <a:latin typeface="Helvetica" pitchFamily="2" charset="0"/>
              </a:rPr>
              <a:t>またはそのインターン</a:t>
            </a:r>
            <a:r>
              <a:rPr kumimoji="1" lang="en-US" altLang="ja-JP" sz="11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の良い点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42883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就活に直結するので採用率が一番高いらしい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DCC5DF-D3FF-3446-8023-548EBB265CD1}"/>
              </a:ext>
            </a:extLst>
          </p:cNvPr>
          <p:cNvSpPr txBox="1"/>
          <p:nvPr/>
        </p:nvSpPr>
        <p:spPr>
          <a:xfrm>
            <a:off x="828386" y="1617626"/>
            <a:ext cx="6750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社内転職方法が非常に多く存在し、上長の意見を無視することもできる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992E101-CFD7-2A4D-801D-D7B5F845E12B}"/>
              </a:ext>
            </a:extLst>
          </p:cNvPr>
          <p:cNvSpPr txBox="1"/>
          <p:nvPr/>
        </p:nvSpPr>
        <p:spPr>
          <a:xfrm>
            <a:off x="828386" y="2087142"/>
            <a:ext cx="63321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東京の一等地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(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汐留本社、天王洲アイル、六本木、青海、大阪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etc...)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11380226-3639-FB42-B20E-116E98C9506E}"/>
              </a:ext>
            </a:extLst>
          </p:cNvPr>
          <p:cNvSpPr txBox="1"/>
          <p:nvPr/>
        </p:nvSpPr>
        <p:spPr>
          <a:xfrm>
            <a:off x="828386" y="2556658"/>
            <a:ext cx="3262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収入はそこそこな額があるらしい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15C9C6A-74F9-004B-A4CB-9E9F97FB84EB}"/>
              </a:ext>
            </a:extLst>
          </p:cNvPr>
          <p:cNvSpPr txBox="1"/>
          <p:nvPr/>
        </p:nvSpPr>
        <p:spPr>
          <a:xfrm>
            <a:off x="828386" y="3023352"/>
            <a:ext cx="6135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学歴が関係なく、会社とその人がマッチするかどうかが見られる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39FF305-1681-B048-B160-1CEAE00CA7D2}"/>
              </a:ext>
            </a:extLst>
          </p:cNvPr>
          <p:cNvSpPr txBox="1"/>
          <p:nvPr/>
        </p:nvSpPr>
        <p:spPr>
          <a:xfrm>
            <a:off x="828386" y="3492868"/>
            <a:ext cx="67505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社内転職方法が非常に多く存在し、上長の意見を無視することもできる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7C8DC4A-BF81-6B45-89CC-30D5DD2D4FEC}"/>
              </a:ext>
            </a:extLst>
          </p:cNvPr>
          <p:cNvSpPr txBox="1"/>
          <p:nvPr/>
        </p:nvSpPr>
        <p:spPr>
          <a:xfrm>
            <a:off x="828386" y="3959562"/>
            <a:ext cx="34676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今はオフホワイトな会社だそうです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71A4B61-B23C-4849-AEE1-E4687E7DD0E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3000"/>
          </a:blip>
          <a:stretch>
            <a:fillRect/>
          </a:stretch>
        </p:blipFill>
        <p:spPr>
          <a:xfrm>
            <a:off x="1868854" y="1301750"/>
            <a:ext cx="50800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21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1" grpId="0"/>
      <p:bldP spid="12" grpId="0"/>
      <p:bldP spid="13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9D5ECEEF-AF54-2044-9314-694869BA7F2E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93F4CD7-A89A-D74E-B28F-C9BC361260F7}"/>
              </a:ext>
            </a:extLst>
          </p:cNvPr>
          <p:cNvSpPr txBox="1"/>
          <p:nvPr/>
        </p:nvSpPr>
        <p:spPr>
          <a:xfrm>
            <a:off x="402629" y="274282"/>
            <a:ext cx="19639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A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bout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65F7DB2-7460-4A4B-84A0-51DE83639D7D}"/>
              </a:ext>
            </a:extLst>
          </p:cNvPr>
          <p:cNvSpPr txBox="1"/>
          <p:nvPr/>
        </p:nvSpPr>
        <p:spPr>
          <a:xfrm>
            <a:off x="926090" y="1461940"/>
            <a:ext cx="109356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Name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60B3257-FF61-3A42-A87A-F334D00B4DC1}"/>
              </a:ext>
            </a:extLst>
          </p:cNvPr>
          <p:cNvSpPr txBox="1"/>
          <p:nvPr/>
        </p:nvSpPr>
        <p:spPr>
          <a:xfrm>
            <a:off x="926090" y="2292937"/>
            <a:ext cx="229902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Be Interested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8130786-291D-184D-98A3-0265FE20FD13}"/>
              </a:ext>
            </a:extLst>
          </p:cNvPr>
          <p:cNvSpPr txBox="1"/>
          <p:nvPr/>
        </p:nvSpPr>
        <p:spPr>
          <a:xfrm>
            <a:off x="926090" y="3123934"/>
            <a:ext cx="216918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work history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246F7B2-864C-344D-B79E-1C939735CC24}"/>
              </a:ext>
            </a:extLst>
          </p:cNvPr>
          <p:cNvSpPr txBox="1"/>
          <p:nvPr/>
        </p:nvSpPr>
        <p:spPr>
          <a:xfrm>
            <a:off x="3481999" y="2323714"/>
            <a:ext cx="387317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都市開発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, web, 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機械学習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DFE271E6-4703-2E44-8A5E-EA516810449D}"/>
              </a:ext>
            </a:extLst>
          </p:cNvPr>
          <p:cNvSpPr txBox="1"/>
          <p:nvPr/>
        </p:nvSpPr>
        <p:spPr>
          <a:xfrm>
            <a:off x="3481999" y="1492717"/>
            <a:ext cx="12779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岸 典樹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CB664488-C098-854D-AE3C-FA9A9625A9D0}"/>
              </a:ext>
            </a:extLst>
          </p:cNvPr>
          <p:cNvSpPr txBox="1"/>
          <p:nvPr/>
        </p:nvSpPr>
        <p:spPr>
          <a:xfrm>
            <a:off x="910011" y="3954931"/>
            <a:ext cx="125335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Twitter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6A851E7-7294-BE4F-9982-DAD0BF90B08E}"/>
              </a:ext>
            </a:extLst>
          </p:cNvPr>
          <p:cNvSpPr txBox="1"/>
          <p:nvPr/>
        </p:nvSpPr>
        <p:spPr>
          <a:xfrm>
            <a:off x="3481999" y="3213141"/>
            <a:ext cx="46089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バックエンドエンジニア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, </a:t>
            </a:r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プロジェクトリーダー</a:t>
            </a:r>
            <a:endParaRPr kumimoji="1" lang="ja-JP" altLang="en-US" sz="1600">
              <a:solidFill>
                <a:srgbClr val="273849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03260DF-F11D-BB4D-BA9C-BC321B71124C}"/>
              </a:ext>
            </a:extLst>
          </p:cNvPr>
          <p:cNvSpPr txBox="1"/>
          <p:nvPr/>
        </p:nvSpPr>
        <p:spPr>
          <a:xfrm>
            <a:off x="3481999" y="3985708"/>
            <a:ext cx="190148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@</a:t>
            </a:r>
            <a:r>
              <a:rPr kumimoji="1" lang="en-US" altLang="ja-JP" sz="2600" b="1" dirty="0" err="1">
                <a:solidFill>
                  <a:srgbClr val="273849"/>
                </a:solidFill>
                <a:latin typeface="Helvetica" pitchFamily="2" charset="0"/>
              </a:rPr>
              <a:t>ksu_nori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829065A1-1256-534E-A56C-0B87F5C8A2E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88356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06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nternship story at Softbank Group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21852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怖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かったこと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828386" y="1148110"/>
            <a:ext cx="51090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日韓がバチバチしてる時にコリアンタウンの新大久保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に宿泊したことですかねぇ</a:t>
            </a:r>
            <a:r>
              <a:rPr kumimoji="1" lang="en-US" altLang="ja-JP" sz="1600" b="1" dirty="0">
                <a:solidFill>
                  <a:srgbClr val="273849"/>
                </a:solidFill>
                <a:latin typeface="Helvetica" pitchFamily="2" charset="0"/>
              </a:rPr>
              <a:t>...w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8DCC5DF-D3FF-3446-8023-548EBB265CD1}"/>
              </a:ext>
            </a:extLst>
          </p:cNvPr>
          <p:cNvSpPr txBox="1"/>
          <p:nvPr/>
        </p:nvSpPr>
        <p:spPr>
          <a:xfrm>
            <a:off x="828386" y="1831634"/>
            <a:ext cx="2236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b="1">
                <a:solidFill>
                  <a:srgbClr val="273849"/>
                </a:solidFill>
                <a:latin typeface="Helvetica" pitchFamily="2" charset="0"/>
              </a:rPr>
              <a:t>このページ保留にする</a:t>
            </a:r>
            <a:endParaRPr kumimoji="1" lang="en-US" altLang="ja-JP" sz="16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903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A75095B-764E-2E4A-86DF-C5E3C81EB16B}"/>
              </a:ext>
            </a:extLst>
          </p:cNvPr>
          <p:cNvSpPr txBox="1"/>
          <p:nvPr/>
        </p:nvSpPr>
        <p:spPr>
          <a:xfrm>
            <a:off x="402629" y="274282"/>
            <a:ext cx="29899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S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ummary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C83A8E4-93AD-F04C-A826-F164DFB4D338}"/>
              </a:ext>
            </a:extLst>
          </p:cNvPr>
          <p:cNvSpPr txBox="1"/>
          <p:nvPr/>
        </p:nvSpPr>
        <p:spPr>
          <a:xfrm>
            <a:off x="920640" y="1843942"/>
            <a:ext cx="585288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・インターンシップには絶対行くべき</a:t>
            </a:r>
            <a:endParaRPr kumimoji="1" lang="ja-JP" altLang="en-US" sz="20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96A8261-CAB5-6744-A171-DD7F65076AF3}"/>
              </a:ext>
            </a:extLst>
          </p:cNvPr>
          <p:cNvSpPr txBox="1"/>
          <p:nvPr/>
        </p:nvSpPr>
        <p:spPr>
          <a:xfrm>
            <a:off x="920640" y="2666426"/>
            <a:ext cx="651973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・たくさん行って、売れるだけ自分を売れ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8AA1265-6332-994C-994A-CE01F1510EC3}"/>
              </a:ext>
            </a:extLst>
          </p:cNvPr>
          <p:cNvSpPr txBox="1"/>
          <p:nvPr/>
        </p:nvSpPr>
        <p:spPr>
          <a:xfrm>
            <a:off x="920640" y="3488910"/>
            <a:ext cx="518603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・ただしブラックには気をつけろ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A3983AA-C0EE-DF45-9D00-E793EA5D0FB7}"/>
              </a:ext>
            </a:extLst>
          </p:cNvPr>
          <p:cNvSpPr txBox="1"/>
          <p:nvPr/>
        </p:nvSpPr>
        <p:spPr>
          <a:xfrm>
            <a:off x="920640" y="4311394"/>
            <a:ext cx="394531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・わっしょい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わっしょい</a:t>
            </a:r>
            <a:endParaRPr kumimoji="1" lang="ja-JP" altLang="en-US" sz="20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5134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2C5CA477-99B5-704A-81AD-616E5B600192}"/>
              </a:ext>
            </a:extLst>
          </p:cNvPr>
          <p:cNvSpPr txBox="1"/>
          <p:nvPr/>
        </p:nvSpPr>
        <p:spPr>
          <a:xfrm>
            <a:off x="402629" y="274282"/>
            <a:ext cx="4802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E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xtra-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飛行機の上から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A0B1600F-A89B-8840-94D0-0F276FA37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697" y="1043940"/>
            <a:ext cx="4822606" cy="361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50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2D3C0E6-B883-354F-AB69-77A8344B2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697" y="1054105"/>
            <a:ext cx="4822606" cy="3616955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775FF4F-46A7-CC41-9C25-7EE4F57B50B0}"/>
              </a:ext>
            </a:extLst>
          </p:cNvPr>
          <p:cNvSpPr txBox="1"/>
          <p:nvPr/>
        </p:nvSpPr>
        <p:spPr>
          <a:xfrm>
            <a:off x="402629" y="274282"/>
            <a:ext cx="56236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E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xtra-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ホテルから見た新宿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60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09D4D454-B3CE-5C43-B008-AD98D4FB3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68611" y="1506225"/>
            <a:ext cx="3616955" cy="2712716"/>
          </a:xfrm>
          <a:prstGeom prst="rect">
            <a:avLst/>
          </a:prstGeom>
        </p:spPr>
      </p:pic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5E484ADC-66EA-6742-924A-1375B2A7A362}"/>
              </a:ext>
            </a:extLst>
          </p:cNvPr>
          <p:cNvSpPr txBox="1"/>
          <p:nvPr/>
        </p:nvSpPr>
        <p:spPr>
          <a:xfrm>
            <a:off x="402629" y="274282"/>
            <a:ext cx="6444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E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xtra-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こんな服装で仕事してた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237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40A6F0CF-EC6F-2644-A7D8-2911A4EC1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75732" y="1506225"/>
            <a:ext cx="3616955" cy="2712716"/>
          </a:xfrm>
          <a:prstGeom prst="rect">
            <a:avLst/>
          </a:prstGeom>
        </p:spPr>
      </p:pic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8ABA5BF1-24AD-3E43-8FD7-F41393718CB2}"/>
              </a:ext>
            </a:extLst>
          </p:cNvPr>
          <p:cNvSpPr txBox="1"/>
          <p:nvPr/>
        </p:nvSpPr>
        <p:spPr>
          <a:xfrm>
            <a:off x="402629" y="274282"/>
            <a:ext cx="74927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E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xtra-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インターン先のビル超でかい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3194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3AA7FC2E-82BD-024F-BA35-D4B503A9D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775731" y="1506225"/>
            <a:ext cx="3616956" cy="2712717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A58041B-43E3-7E4C-BC80-5D9CAC9530F6}"/>
              </a:ext>
            </a:extLst>
          </p:cNvPr>
          <p:cNvSpPr txBox="1"/>
          <p:nvPr/>
        </p:nvSpPr>
        <p:spPr>
          <a:xfrm>
            <a:off x="402629" y="274282"/>
            <a:ext cx="8427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E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xtra-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ふっ</a:t>
            </a:r>
            <a:r>
              <a:rPr kumimoji="1" lang="en-US" altLang="ja-JP" sz="32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r>
              <a:rPr kumimoji="1" lang="ja-JP" altLang="en-US" sz="3200" b="1">
                <a:solidFill>
                  <a:srgbClr val="273849"/>
                </a:solidFill>
                <a:latin typeface="Helvetica" pitchFamily="2" charset="0"/>
              </a:rPr>
              <a:t>東京タワーが小さく見えるぜ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0442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A58041B-43E3-7E4C-BC80-5D9CAC9530F6}"/>
              </a:ext>
            </a:extLst>
          </p:cNvPr>
          <p:cNvSpPr txBox="1"/>
          <p:nvPr/>
        </p:nvSpPr>
        <p:spPr>
          <a:xfrm>
            <a:off x="3897777" y="2442001"/>
            <a:ext cx="13484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 err="1">
                <a:solidFill>
                  <a:srgbClr val="273849"/>
                </a:solidFill>
                <a:latin typeface="Helvetica" pitchFamily="2" charset="0"/>
              </a:rPr>
              <a:t>EoF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5991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0CB09D2-1E0E-9145-AC6F-F85AC0F746F0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7E66B1C3-F652-2543-B222-925C749D11F6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93F4CD7-A89A-D74E-B28F-C9BC361260F7}"/>
              </a:ext>
            </a:extLst>
          </p:cNvPr>
          <p:cNvSpPr txBox="1"/>
          <p:nvPr/>
        </p:nvSpPr>
        <p:spPr>
          <a:xfrm>
            <a:off x="402629" y="274282"/>
            <a:ext cx="36792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O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verall flow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465F7DB2-7460-4A4B-84A0-51DE83639D7D}"/>
              </a:ext>
            </a:extLst>
          </p:cNvPr>
          <p:cNvSpPr txBox="1"/>
          <p:nvPr/>
        </p:nvSpPr>
        <p:spPr>
          <a:xfrm>
            <a:off x="926090" y="1954383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1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60B3257-FF61-3A42-A87A-F334D00B4DC1}"/>
              </a:ext>
            </a:extLst>
          </p:cNvPr>
          <p:cNvSpPr txBox="1"/>
          <p:nvPr/>
        </p:nvSpPr>
        <p:spPr>
          <a:xfrm>
            <a:off x="926090" y="2785380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2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8130786-291D-184D-98A3-0265FE20FD13}"/>
              </a:ext>
            </a:extLst>
          </p:cNvPr>
          <p:cNvSpPr txBox="1"/>
          <p:nvPr/>
        </p:nvSpPr>
        <p:spPr>
          <a:xfrm>
            <a:off x="926090" y="3616377"/>
            <a:ext cx="3706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42B983"/>
                </a:solidFill>
                <a:latin typeface="Helvetica" pitchFamily="2" charset="0"/>
              </a:rPr>
              <a:t>3</a:t>
            </a:r>
            <a:endParaRPr kumimoji="1" lang="ja-JP" altLang="en-US" sz="2600" b="1">
              <a:solidFill>
                <a:srgbClr val="42B983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246F7B2-864C-344D-B79E-1C939735CC24}"/>
              </a:ext>
            </a:extLst>
          </p:cNvPr>
          <p:cNvSpPr txBox="1"/>
          <p:nvPr/>
        </p:nvSpPr>
        <p:spPr>
          <a:xfrm>
            <a:off x="1771469" y="1954383"/>
            <a:ext cx="581922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The story of leaving the BLACK Co.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56A851E7-7294-BE4F-9982-DAD0BF90B08E}"/>
              </a:ext>
            </a:extLst>
          </p:cNvPr>
          <p:cNvSpPr txBox="1"/>
          <p:nvPr/>
        </p:nvSpPr>
        <p:spPr>
          <a:xfrm>
            <a:off x="1771469" y="2785379"/>
            <a:ext cx="424500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Internship story at NAIST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603260DF-F11D-BB4D-BA9C-BC321B71124C}"/>
              </a:ext>
            </a:extLst>
          </p:cNvPr>
          <p:cNvSpPr txBox="1"/>
          <p:nvPr/>
        </p:nvSpPr>
        <p:spPr>
          <a:xfrm>
            <a:off x="1771469" y="3616375"/>
            <a:ext cx="470834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Internship story at Softbank</a:t>
            </a:r>
            <a:endParaRPr kumimoji="1" lang="ja-JP" altLang="en-US" sz="2600">
              <a:solidFill>
                <a:srgbClr val="2738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746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A75095B-764E-2E4A-86DF-C5E3C81EB16B}"/>
              </a:ext>
            </a:extLst>
          </p:cNvPr>
          <p:cNvSpPr txBox="1"/>
          <p:nvPr/>
        </p:nvSpPr>
        <p:spPr>
          <a:xfrm>
            <a:off x="402629" y="274282"/>
            <a:ext cx="689483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T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he story of</a:t>
            </a:r>
          </a:p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l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eaving the BLACK Co.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C83A8E4-93AD-F04C-A826-F164DFB4D338}"/>
              </a:ext>
            </a:extLst>
          </p:cNvPr>
          <p:cNvSpPr txBox="1"/>
          <p:nvPr/>
        </p:nvSpPr>
        <p:spPr>
          <a:xfrm>
            <a:off x="920640" y="1843942"/>
            <a:ext cx="185178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辞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めた理由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F7A0825-1673-154C-A8BA-00E30D7E2AE9}"/>
              </a:ext>
            </a:extLst>
          </p:cNvPr>
          <p:cNvSpPr txBox="1"/>
          <p:nvPr/>
        </p:nvSpPr>
        <p:spPr>
          <a:xfrm>
            <a:off x="1198340" y="2336385"/>
            <a:ext cx="707437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・残業代が出ない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(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そのことを社員に隠蔽する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  <a:endParaRPr kumimoji="1" lang="ja-JP" altLang="en-US" sz="26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28F44EFA-B99C-4F44-8A6E-C764895CD2F0}"/>
              </a:ext>
            </a:extLst>
          </p:cNvPr>
          <p:cNvSpPr txBox="1"/>
          <p:nvPr/>
        </p:nvSpPr>
        <p:spPr>
          <a:xfrm>
            <a:off x="1198339" y="3313886"/>
            <a:ext cx="4852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・福利厚生が急速で減っていく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CA48EB36-E566-2C4B-B12F-394FB7AD767D}"/>
              </a:ext>
            </a:extLst>
          </p:cNvPr>
          <p:cNvSpPr txBox="1"/>
          <p:nvPr/>
        </p:nvSpPr>
        <p:spPr>
          <a:xfrm>
            <a:off x="1198339" y="3811567"/>
            <a:ext cx="485261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・学生に重たい責任を持たせる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660CBD4E-B6E1-D04E-ADDF-42BE6BA9A727}"/>
              </a:ext>
            </a:extLst>
          </p:cNvPr>
          <p:cNvSpPr txBox="1"/>
          <p:nvPr/>
        </p:nvSpPr>
        <p:spPr>
          <a:xfrm>
            <a:off x="1139588" y="4308955"/>
            <a:ext cx="313098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・直談判したのに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endParaRPr kumimoji="1" lang="ja-JP" altLang="en-US" sz="26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96A8261-CAB5-6744-A171-DD7F65076AF3}"/>
              </a:ext>
            </a:extLst>
          </p:cNvPr>
          <p:cNvSpPr txBox="1"/>
          <p:nvPr/>
        </p:nvSpPr>
        <p:spPr>
          <a:xfrm>
            <a:off x="1198339" y="2827295"/>
            <a:ext cx="285206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・有給休暇がない</a:t>
            </a:r>
          </a:p>
        </p:txBody>
      </p:sp>
    </p:spTree>
    <p:extLst>
      <p:ext uri="{BB962C8B-B14F-4D97-AF65-F5344CB8AC3E}">
        <p14:creationId xmlns:p14="http://schemas.microsoft.com/office/powerpoint/2010/main" val="3851087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E304919-D442-914F-9A82-F2BB474069AC}"/>
              </a:ext>
            </a:extLst>
          </p:cNvPr>
          <p:cNvSpPr txBox="1"/>
          <p:nvPr/>
        </p:nvSpPr>
        <p:spPr>
          <a:xfrm>
            <a:off x="402629" y="274282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T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he story of leaving the BLACK Co.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AC66615-A8F5-884B-A969-44619CEC363D}"/>
              </a:ext>
            </a:extLst>
          </p:cNvPr>
          <p:cNvSpPr txBox="1"/>
          <p:nvPr/>
        </p:nvSpPr>
        <p:spPr>
          <a:xfrm>
            <a:off x="402629" y="653797"/>
            <a:ext cx="45191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福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利厚生が急速で減っていく</a:t>
            </a:r>
          </a:p>
        </p:txBody>
      </p:sp>
      <p:sp>
        <p:nvSpPr>
          <p:cNvPr id="2" name="角丸四角形 1">
            <a:extLst>
              <a:ext uri="{FF2B5EF4-FFF2-40B4-BE49-F238E27FC236}">
                <a16:creationId xmlns:a16="http://schemas.microsoft.com/office/drawing/2014/main" id="{6A2E859E-2D4D-704B-A210-1CE76D9171FF}"/>
              </a:ext>
            </a:extLst>
          </p:cNvPr>
          <p:cNvSpPr/>
          <p:nvPr/>
        </p:nvSpPr>
        <p:spPr>
          <a:xfrm>
            <a:off x="402629" y="1930400"/>
            <a:ext cx="2807925" cy="3510318"/>
          </a:xfrm>
          <a:prstGeom prst="roundRect">
            <a:avLst>
              <a:gd name="adj" fmla="val 4402"/>
            </a:avLst>
          </a:prstGeom>
          <a:solidFill>
            <a:srgbClr val="F6F8FA"/>
          </a:solidFill>
          <a:ln>
            <a:solidFill>
              <a:srgbClr val="D1D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角丸四角形 12">
            <a:extLst>
              <a:ext uri="{FF2B5EF4-FFF2-40B4-BE49-F238E27FC236}">
                <a16:creationId xmlns:a16="http://schemas.microsoft.com/office/drawing/2014/main" id="{9C1B2AD9-101B-3D45-82D8-37878DABC2A3}"/>
              </a:ext>
            </a:extLst>
          </p:cNvPr>
          <p:cNvSpPr/>
          <p:nvPr/>
        </p:nvSpPr>
        <p:spPr>
          <a:xfrm>
            <a:off x="4699517" y="1930400"/>
            <a:ext cx="2807925" cy="3510318"/>
          </a:xfrm>
          <a:prstGeom prst="roundRect">
            <a:avLst>
              <a:gd name="adj" fmla="val 4402"/>
            </a:avLst>
          </a:prstGeom>
          <a:solidFill>
            <a:srgbClr val="F6F8FA"/>
          </a:solidFill>
          <a:ln>
            <a:solidFill>
              <a:srgbClr val="D1D5D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右矢印 2">
            <a:extLst>
              <a:ext uri="{FF2B5EF4-FFF2-40B4-BE49-F238E27FC236}">
                <a16:creationId xmlns:a16="http://schemas.microsoft.com/office/drawing/2014/main" id="{A11ECF06-66C9-214B-BB99-D861FD5C065D}"/>
              </a:ext>
            </a:extLst>
          </p:cNvPr>
          <p:cNvSpPr/>
          <p:nvPr/>
        </p:nvSpPr>
        <p:spPr>
          <a:xfrm>
            <a:off x="3507390" y="3117332"/>
            <a:ext cx="978408" cy="484632"/>
          </a:xfrm>
          <a:prstGeom prst="rightArrow">
            <a:avLst>
              <a:gd name="adj1" fmla="val 50000"/>
              <a:gd name="adj2" fmla="val 91656"/>
            </a:avLst>
          </a:prstGeom>
          <a:solidFill>
            <a:srgbClr val="42B983"/>
          </a:solidFill>
          <a:ln>
            <a:solidFill>
              <a:srgbClr val="27384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2AAB6F8-1D1B-F847-8C73-8712EF2625BD}"/>
              </a:ext>
            </a:extLst>
          </p:cNvPr>
          <p:cNvSpPr txBox="1"/>
          <p:nvPr/>
        </p:nvSpPr>
        <p:spPr>
          <a:xfrm>
            <a:off x="473365" y="1937927"/>
            <a:ext cx="2646878" cy="29606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コーヒー</a:t>
            </a:r>
            <a:endParaRPr kumimoji="1" lang="en-US" altLang="ja-JP" b="1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水</a:t>
            </a:r>
            <a:endParaRPr kumimoji="1" lang="en-US" altLang="ja-JP" b="1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プロテイン</a:t>
            </a:r>
            <a:endParaRPr kumimoji="1" lang="en-US" altLang="ja-JP" b="1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お菓子</a:t>
            </a:r>
            <a:endParaRPr kumimoji="1" lang="en-US" altLang="ja-JP" b="1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数人での昼食</a:t>
            </a:r>
            <a:r>
              <a:rPr kumimoji="1" lang="en-US" altLang="ja-JP" b="1" dirty="0">
                <a:latin typeface="Helvetica" pitchFamily="2" charset="0"/>
              </a:rPr>
              <a:t>(</a:t>
            </a:r>
            <a:r>
              <a:rPr kumimoji="1" lang="ja-JP" altLang="en-US" b="1">
                <a:latin typeface="Helvetica" pitchFamily="2" charset="0"/>
              </a:rPr>
              <a:t>会社負担</a:t>
            </a:r>
            <a:r>
              <a:rPr kumimoji="1" lang="en-US" altLang="ja-JP" b="1" dirty="0">
                <a:latin typeface="Helvetica" pitchFamily="2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本の購入</a:t>
            </a:r>
            <a:endParaRPr kumimoji="1" lang="en-US" altLang="ja-JP" b="1" dirty="0"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筋トレ</a:t>
            </a:r>
            <a:endParaRPr kumimoji="1" lang="en-US" altLang="ja-JP" b="1" dirty="0">
              <a:latin typeface="Helvetica" pitchFamily="2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EEBEEAAF-731A-0C4F-918E-CC7F50EA5DCF}"/>
              </a:ext>
            </a:extLst>
          </p:cNvPr>
          <p:cNvSpPr txBox="1"/>
          <p:nvPr/>
        </p:nvSpPr>
        <p:spPr>
          <a:xfrm>
            <a:off x="4793984" y="1930400"/>
            <a:ext cx="1954381" cy="8836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コーヒー</a:t>
            </a:r>
            <a:r>
              <a:rPr kumimoji="1" lang="en-US" altLang="ja-JP" b="1" dirty="0">
                <a:latin typeface="Helvetica" pitchFamily="2" charset="0"/>
              </a:rPr>
              <a:t>(</a:t>
            </a:r>
            <a:r>
              <a:rPr kumimoji="1" lang="ja-JP" altLang="en-US" b="1">
                <a:latin typeface="Helvetica" pitchFamily="2" charset="0"/>
              </a:rPr>
              <a:t>たまに</a:t>
            </a:r>
            <a:r>
              <a:rPr kumimoji="1" lang="en-US" altLang="ja-JP" b="1" dirty="0">
                <a:latin typeface="Helvetica" pitchFamily="2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kumimoji="1" lang="ja-JP" altLang="en-US" b="1">
                <a:latin typeface="Helvetica" pitchFamily="2" charset="0"/>
              </a:rPr>
              <a:t>水</a:t>
            </a:r>
            <a:endParaRPr kumimoji="1" lang="en-US" altLang="ja-JP" b="1" dirty="0">
              <a:latin typeface="Helvetica" pitchFamily="2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D2D8409-A067-9D4D-889E-3F483505FB9D}"/>
              </a:ext>
            </a:extLst>
          </p:cNvPr>
          <p:cNvSpPr txBox="1"/>
          <p:nvPr/>
        </p:nvSpPr>
        <p:spPr>
          <a:xfrm>
            <a:off x="1358222" y="135365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>
                <a:solidFill>
                  <a:srgbClr val="273849"/>
                </a:solidFill>
                <a:latin typeface="Helvetica" pitchFamily="2" charset="0"/>
              </a:rPr>
              <a:t>入社時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AD4C7784-4476-924F-931E-8BD3EB11FA51}"/>
              </a:ext>
            </a:extLst>
          </p:cNvPr>
          <p:cNvSpPr txBox="1"/>
          <p:nvPr/>
        </p:nvSpPr>
        <p:spPr>
          <a:xfrm>
            <a:off x="5494865" y="135365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>
                <a:solidFill>
                  <a:srgbClr val="273849"/>
                </a:solidFill>
                <a:latin typeface="Helvetica" pitchFamily="2" charset="0"/>
              </a:rPr>
              <a:t>退社時</a:t>
            </a:r>
          </a:p>
        </p:txBody>
      </p:sp>
    </p:spTree>
    <p:extLst>
      <p:ext uri="{BB962C8B-B14F-4D97-AF65-F5344CB8AC3E}">
        <p14:creationId xmlns:p14="http://schemas.microsoft.com/office/powerpoint/2010/main" val="269257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辺形 2">
            <a:extLst>
              <a:ext uri="{FF2B5EF4-FFF2-40B4-BE49-F238E27FC236}">
                <a16:creationId xmlns:a16="http://schemas.microsoft.com/office/drawing/2014/main" id="{D5F48524-F048-7843-8570-25EA4D977DD6}"/>
              </a:ext>
            </a:extLst>
          </p:cNvPr>
          <p:cNvSpPr/>
          <p:nvPr/>
        </p:nvSpPr>
        <p:spPr>
          <a:xfrm>
            <a:off x="1345414" y="2176606"/>
            <a:ext cx="2832506" cy="96399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平行四辺形 10">
            <a:extLst>
              <a:ext uri="{FF2B5EF4-FFF2-40B4-BE49-F238E27FC236}">
                <a16:creationId xmlns:a16="http://schemas.microsoft.com/office/drawing/2014/main" id="{87EB85DF-F950-BA48-8643-459E550993C1}"/>
              </a:ext>
            </a:extLst>
          </p:cNvPr>
          <p:cNvSpPr/>
          <p:nvPr/>
        </p:nvSpPr>
        <p:spPr>
          <a:xfrm>
            <a:off x="1345414" y="2572517"/>
            <a:ext cx="3140383" cy="96399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平行四辺形 11">
            <a:extLst>
              <a:ext uri="{FF2B5EF4-FFF2-40B4-BE49-F238E27FC236}">
                <a16:creationId xmlns:a16="http://schemas.microsoft.com/office/drawing/2014/main" id="{A85EEED8-C786-8245-865F-765367911EAA}"/>
              </a:ext>
            </a:extLst>
          </p:cNvPr>
          <p:cNvSpPr/>
          <p:nvPr/>
        </p:nvSpPr>
        <p:spPr>
          <a:xfrm>
            <a:off x="1345414" y="3775486"/>
            <a:ext cx="2594819" cy="96399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平行四辺形 12">
            <a:extLst>
              <a:ext uri="{FF2B5EF4-FFF2-40B4-BE49-F238E27FC236}">
                <a16:creationId xmlns:a16="http://schemas.microsoft.com/office/drawing/2014/main" id="{CB25DC1C-5299-8F4D-BF0A-FCFD95C180CF}"/>
              </a:ext>
            </a:extLst>
          </p:cNvPr>
          <p:cNvSpPr/>
          <p:nvPr/>
        </p:nvSpPr>
        <p:spPr>
          <a:xfrm>
            <a:off x="1345414" y="4150653"/>
            <a:ext cx="674579" cy="96399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円/楕円 1">
            <a:extLst>
              <a:ext uri="{FF2B5EF4-FFF2-40B4-BE49-F238E27FC236}">
                <a16:creationId xmlns:a16="http://schemas.microsoft.com/office/drawing/2014/main" id="{52CA9436-FAEC-F24B-98F9-51EF1DD99114}"/>
              </a:ext>
            </a:extLst>
          </p:cNvPr>
          <p:cNvSpPr/>
          <p:nvPr/>
        </p:nvSpPr>
        <p:spPr>
          <a:xfrm>
            <a:off x="5754154" y="2515158"/>
            <a:ext cx="2303813" cy="2303813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T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he story of leaving the BLACK Co.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45191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学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生に重たい責任を持たせる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3852337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インターン生の業務内容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AA6AEDC-3389-D244-919D-A41331CD6748}"/>
              </a:ext>
            </a:extLst>
          </p:cNvPr>
          <p:cNvSpPr txBox="1"/>
          <p:nvPr/>
        </p:nvSpPr>
        <p:spPr>
          <a:xfrm>
            <a:off x="1069478" y="1901887"/>
            <a:ext cx="4406976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web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バックエンド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web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フロントエンド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・機械学習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・面接官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・入社試験の採点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PL</a:t>
            </a: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・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PM(PM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会議へも当然出席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</a:p>
        </p:txBody>
      </p:sp>
      <p:sp>
        <p:nvSpPr>
          <p:cNvPr id="14" name="平行四辺形 13">
            <a:extLst>
              <a:ext uri="{FF2B5EF4-FFF2-40B4-BE49-F238E27FC236}">
                <a16:creationId xmlns:a16="http://schemas.microsoft.com/office/drawing/2014/main" id="{BA998CD4-52B3-5849-8675-E4DBA3508108}"/>
              </a:ext>
            </a:extLst>
          </p:cNvPr>
          <p:cNvSpPr/>
          <p:nvPr/>
        </p:nvSpPr>
        <p:spPr>
          <a:xfrm>
            <a:off x="1067269" y="5300072"/>
            <a:ext cx="674579" cy="96399"/>
          </a:xfrm>
          <a:prstGeom prst="parallelogram">
            <a:avLst>
              <a:gd name="adj" fmla="val 92402"/>
            </a:avLst>
          </a:prstGeom>
          <a:solidFill>
            <a:srgbClr val="42B9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DBB9A9A-15E9-FA4B-BFEA-113B1C70F200}"/>
              </a:ext>
            </a:extLst>
          </p:cNvPr>
          <p:cNvSpPr txBox="1"/>
          <p:nvPr/>
        </p:nvSpPr>
        <p:spPr>
          <a:xfrm>
            <a:off x="747951" y="5163605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latin typeface="Helvetica" pitchFamily="2" charset="0"/>
              </a:rPr>
              <a:t>※</a:t>
            </a:r>
            <a:endParaRPr kumimoji="1" lang="ja-JP" altLang="en-US">
              <a:latin typeface="Helvetica" pitchFamily="2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A52D3AF8-9004-D043-A1CD-5F76749FE516}"/>
              </a:ext>
            </a:extLst>
          </p:cNvPr>
          <p:cNvSpPr txBox="1"/>
          <p:nvPr/>
        </p:nvSpPr>
        <p:spPr>
          <a:xfrm>
            <a:off x="1741848" y="5194382"/>
            <a:ext cx="19495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b="1" dirty="0">
                <a:latin typeface="Helvetica" pitchFamily="2" charset="0"/>
              </a:rPr>
              <a:t>...</a:t>
            </a:r>
            <a:r>
              <a:rPr kumimoji="1" lang="ja-JP" altLang="en-US" sz="1400" b="1">
                <a:latin typeface="Helvetica" pitchFamily="2" charset="0"/>
              </a:rPr>
              <a:t>実際に担当した職務</a:t>
            </a:r>
          </a:p>
        </p:txBody>
      </p:sp>
    </p:spTree>
    <p:extLst>
      <p:ext uri="{BB962C8B-B14F-4D97-AF65-F5344CB8AC3E}">
        <p14:creationId xmlns:p14="http://schemas.microsoft.com/office/powerpoint/2010/main" val="470943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2" grpId="0" animBg="1"/>
      <p:bldP spid="13" grpId="0" animBg="1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円/楕円 1">
            <a:extLst>
              <a:ext uri="{FF2B5EF4-FFF2-40B4-BE49-F238E27FC236}">
                <a16:creationId xmlns:a16="http://schemas.microsoft.com/office/drawing/2014/main" id="{52CA9436-FAEC-F24B-98F9-51EF1DD99114}"/>
              </a:ext>
            </a:extLst>
          </p:cNvPr>
          <p:cNvSpPr/>
          <p:nvPr/>
        </p:nvSpPr>
        <p:spPr>
          <a:xfrm>
            <a:off x="5754154" y="2515158"/>
            <a:ext cx="2303813" cy="23038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T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he story of leaving the BLACK Co.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279756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直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談判したのに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...</a:t>
            </a:r>
            <a:endParaRPr kumimoji="1" lang="ja-JP" altLang="en-US" sz="26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6853158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給与未払いや学生の対応について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#general</a:t>
            </a: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で質問したものの個人チャットで他の学生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にはわからないように議論することになり、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会社で社長に直談判したところ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大勢の学生に辞められてしまう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と会社の運営が厳しくなるから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黙っておけと言われてしまう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358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円/楕円 1">
            <a:extLst>
              <a:ext uri="{FF2B5EF4-FFF2-40B4-BE49-F238E27FC236}">
                <a16:creationId xmlns:a16="http://schemas.microsoft.com/office/drawing/2014/main" id="{52CA9436-FAEC-F24B-98F9-51EF1DD99114}"/>
              </a:ext>
            </a:extLst>
          </p:cNvPr>
          <p:cNvSpPr/>
          <p:nvPr/>
        </p:nvSpPr>
        <p:spPr>
          <a:xfrm>
            <a:off x="5754154" y="2515158"/>
            <a:ext cx="2303813" cy="2303813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5095844-B466-E440-B257-E05ADFF1340A}"/>
              </a:ext>
            </a:extLst>
          </p:cNvPr>
          <p:cNvSpPr txBox="1"/>
          <p:nvPr/>
        </p:nvSpPr>
        <p:spPr>
          <a:xfrm>
            <a:off x="402629" y="274282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42B983"/>
                </a:solidFill>
                <a:latin typeface="Helvetica" pitchFamily="2" charset="0"/>
              </a:rPr>
              <a:t>T</a:t>
            </a:r>
            <a:r>
              <a:rPr kumimoji="1" lang="en-US" altLang="ja-JP" b="1" dirty="0">
                <a:solidFill>
                  <a:srgbClr val="273849"/>
                </a:solidFill>
                <a:latin typeface="Helvetica" pitchFamily="2" charset="0"/>
              </a:rPr>
              <a:t>he story of leaving the BLACK Co.</a:t>
            </a:r>
            <a:endParaRPr kumimoji="1" lang="ja-JP" altLang="en-US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DD8CD4A-6318-2145-94BA-2971B8D3AE2B}"/>
              </a:ext>
            </a:extLst>
          </p:cNvPr>
          <p:cNvSpPr txBox="1"/>
          <p:nvPr/>
        </p:nvSpPr>
        <p:spPr>
          <a:xfrm>
            <a:off x="402629" y="653797"/>
            <a:ext cx="85151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42B983"/>
                </a:solidFill>
                <a:latin typeface="Helvetica" pitchFamily="2" charset="0"/>
              </a:rPr>
              <a:t>結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果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DCB79D0-958D-2D44-A69D-91F820F10B51}"/>
              </a:ext>
            </a:extLst>
          </p:cNvPr>
          <p:cNvSpPr txBox="1"/>
          <p:nvPr/>
        </p:nvSpPr>
        <p:spPr>
          <a:xfrm>
            <a:off x="747013" y="1409444"/>
            <a:ext cx="6186309" cy="2893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結果、いても価値がないと判断したため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自ら身を引いた。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これからエンジニアインターンを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始める人はその会社について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ある程度調査した方が良いかと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思われます。</a:t>
            </a:r>
            <a:endParaRPr kumimoji="1" lang="en-US" altLang="ja-JP" sz="2600" b="1" dirty="0">
              <a:solidFill>
                <a:srgbClr val="273849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2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354356C-3D0F-5441-B6A9-B12A779AC007}"/>
              </a:ext>
            </a:extLst>
          </p:cNvPr>
          <p:cNvSpPr/>
          <p:nvPr/>
        </p:nvSpPr>
        <p:spPr>
          <a:xfrm rot="2700000">
            <a:off x="7257483" y="2630066"/>
            <a:ext cx="2264787" cy="4683043"/>
          </a:xfrm>
          <a:prstGeom prst="rect">
            <a:avLst/>
          </a:prstGeom>
          <a:solidFill>
            <a:srgbClr val="42B983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9DFEE8D-3A08-DA4A-AD7A-4373FE43604A}"/>
              </a:ext>
            </a:extLst>
          </p:cNvPr>
          <p:cNvSpPr/>
          <p:nvPr/>
        </p:nvSpPr>
        <p:spPr>
          <a:xfrm rot="18900000">
            <a:off x="7124805" y="-1765170"/>
            <a:ext cx="2414715" cy="5155331"/>
          </a:xfrm>
          <a:prstGeom prst="rect">
            <a:avLst/>
          </a:prstGeom>
          <a:solidFill>
            <a:srgbClr val="27384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A75095B-764E-2E4A-86DF-C5E3C81EB16B}"/>
              </a:ext>
            </a:extLst>
          </p:cNvPr>
          <p:cNvSpPr txBox="1"/>
          <p:nvPr/>
        </p:nvSpPr>
        <p:spPr>
          <a:xfrm>
            <a:off x="402629" y="274282"/>
            <a:ext cx="556274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I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nternship story at</a:t>
            </a:r>
          </a:p>
          <a:p>
            <a:r>
              <a:rPr kumimoji="1" lang="en-US" altLang="ja-JP" sz="4800" b="1" dirty="0">
                <a:solidFill>
                  <a:srgbClr val="42B983"/>
                </a:solidFill>
                <a:latin typeface="Helvetica" pitchFamily="2" charset="0"/>
              </a:rPr>
              <a:t>N</a:t>
            </a:r>
            <a:r>
              <a:rPr kumimoji="1" lang="en-US" altLang="ja-JP" sz="4800" b="1" dirty="0">
                <a:solidFill>
                  <a:srgbClr val="273849"/>
                </a:solidFill>
                <a:latin typeface="Helvetica" pitchFamily="2" charset="0"/>
              </a:rPr>
              <a:t>AIST</a:t>
            </a:r>
            <a:endParaRPr kumimoji="1" lang="ja-JP" altLang="en-US" sz="48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C83A8E4-93AD-F04C-A826-F164DFB4D338}"/>
              </a:ext>
            </a:extLst>
          </p:cNvPr>
          <p:cNvSpPr txBox="1"/>
          <p:nvPr/>
        </p:nvSpPr>
        <p:spPr>
          <a:xfrm>
            <a:off x="920640" y="1843942"/>
            <a:ext cx="594585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NAIST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    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...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奈良先端科学技術大学院大学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(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国立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)</a:t>
            </a:r>
            <a:endParaRPr kumimoji="1" lang="ja-JP" altLang="en-US" sz="20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96A8261-CAB5-6744-A171-DD7F65076AF3}"/>
              </a:ext>
            </a:extLst>
          </p:cNvPr>
          <p:cNvSpPr txBox="1"/>
          <p:nvPr/>
        </p:nvSpPr>
        <p:spPr>
          <a:xfrm>
            <a:off x="920640" y="2666426"/>
            <a:ext cx="603242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配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属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先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 ...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モバイルコンピューティング研究室</a:t>
            </a:r>
            <a:endParaRPr kumimoji="1" lang="ja-JP" altLang="en-US" sz="26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B8AA1265-6332-994C-994A-CE01F1510EC3}"/>
              </a:ext>
            </a:extLst>
          </p:cNvPr>
          <p:cNvSpPr txBox="1"/>
          <p:nvPr/>
        </p:nvSpPr>
        <p:spPr>
          <a:xfrm>
            <a:off x="920640" y="3488910"/>
            <a:ext cx="475001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内　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 </a:t>
            </a:r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容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  ...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分散処理、機械学習など</a:t>
            </a:r>
            <a:endParaRPr kumimoji="1" lang="ja-JP" altLang="en-US" sz="2600" b="1">
              <a:solidFill>
                <a:srgbClr val="273849"/>
              </a:solidFill>
              <a:latin typeface="Helvetica" pitchFamily="2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A3983AA-C0EE-DF45-9D00-E793EA5D0FB7}"/>
              </a:ext>
            </a:extLst>
          </p:cNvPr>
          <p:cNvSpPr txBox="1"/>
          <p:nvPr/>
        </p:nvSpPr>
        <p:spPr>
          <a:xfrm>
            <a:off x="920640" y="4311394"/>
            <a:ext cx="549060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600" b="1">
                <a:solidFill>
                  <a:srgbClr val="273849"/>
                </a:solidFill>
                <a:latin typeface="Helvetica" pitchFamily="2" charset="0"/>
              </a:rPr>
              <a:t>アクセス</a:t>
            </a:r>
            <a:r>
              <a:rPr kumimoji="1" lang="en-US" altLang="ja-JP" sz="2600" b="1" dirty="0">
                <a:solidFill>
                  <a:srgbClr val="273849"/>
                </a:solidFill>
                <a:latin typeface="Helvetica" pitchFamily="2" charset="0"/>
              </a:rPr>
              <a:t>...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近鉄けいはんな線</a:t>
            </a:r>
            <a:endParaRPr kumimoji="1" lang="en-US" altLang="ja-JP" sz="2000" b="1" dirty="0">
              <a:solidFill>
                <a:srgbClr val="273849"/>
              </a:solidFill>
              <a:latin typeface="Helvetica" pitchFamily="2" charset="0"/>
            </a:endParaRPr>
          </a:p>
          <a:p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				     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学研北生駒駅より徒歩</a:t>
            </a:r>
            <a:r>
              <a:rPr kumimoji="1" lang="en-US" altLang="ja-JP" sz="2000" b="1" dirty="0">
                <a:solidFill>
                  <a:srgbClr val="273849"/>
                </a:solidFill>
                <a:latin typeface="Helvetica" pitchFamily="2" charset="0"/>
              </a:rPr>
              <a:t>30</a:t>
            </a:r>
            <a:r>
              <a:rPr kumimoji="1" lang="ja-JP" altLang="en-US" sz="2000" b="1">
                <a:solidFill>
                  <a:srgbClr val="273849"/>
                </a:solidFill>
                <a:latin typeface="Helvetica" pitchFamily="2" charset="0"/>
              </a:rPr>
              <a:t>分</a:t>
            </a:r>
          </a:p>
        </p:txBody>
      </p:sp>
    </p:spTree>
    <p:extLst>
      <p:ext uri="{BB962C8B-B14F-4D97-AF65-F5344CB8AC3E}">
        <p14:creationId xmlns:p14="http://schemas.microsoft.com/office/powerpoint/2010/main" val="2893685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30860</TotalTime>
  <Words>1047</Words>
  <Application>Microsoft Macintosh PowerPoint</Application>
  <PresentationFormat>画面に合わせる (16:10)</PresentationFormat>
  <Paragraphs>198</Paragraphs>
  <Slides>27</Slides>
  <Notes>15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27</vt:i4>
      </vt:variant>
    </vt:vector>
  </HeadingPairs>
  <TitlesOfParts>
    <vt:vector size="33" baseType="lpstr">
      <vt:lpstr>游ゴシック</vt:lpstr>
      <vt:lpstr>Arial</vt:lpstr>
      <vt:lpstr>Calibri</vt:lpstr>
      <vt:lpstr>Calibri Light</vt:lpstr>
      <vt:lpstr>Helvetica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KISHI NORIKI</dc:creator>
  <cp:lastModifiedBy>KISHI NORIKI</cp:lastModifiedBy>
  <cp:revision>138</cp:revision>
  <dcterms:created xsi:type="dcterms:W3CDTF">2019-08-20T04:37:22Z</dcterms:created>
  <dcterms:modified xsi:type="dcterms:W3CDTF">2019-09-13T11:15:24Z</dcterms:modified>
</cp:coreProperties>
</file>

<file path=docProps/thumbnail.jpeg>
</file>